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handoutMasterIdLst>
    <p:handoutMasterId r:id="rId11"/>
  </p:handoutMasterIdLst>
  <p:sldIdLst>
    <p:sldId id="256" r:id="rId2"/>
    <p:sldId id="261" r:id="rId3"/>
    <p:sldId id="257" r:id="rId4"/>
    <p:sldId id="259" r:id="rId5"/>
    <p:sldId id="258" r:id="rId6"/>
    <p:sldId id="260"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clrMode="bw"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9F7E7E2-B9FD-824A-98CF-73A41D7575DA}" type="datetimeFigureOut">
              <a:rPr lang="en-US" smtClean="0"/>
              <a:t>9/11/2015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8B72DC6-237E-E64A-8C60-EA8B5825015B}" type="slidenum">
              <a:rPr lang="en-US" smtClean="0"/>
              <a:t>‹#›</a:t>
            </a:fld>
            <a:endParaRPr lang="en-US"/>
          </a:p>
        </p:txBody>
      </p:sp>
    </p:spTree>
    <p:extLst>
      <p:ext uri="{BB962C8B-B14F-4D97-AF65-F5344CB8AC3E}">
        <p14:creationId xmlns:p14="http://schemas.microsoft.com/office/powerpoint/2010/main" val="6520174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CC287C-3539-F147-B23F-509658C89408}" type="datetimeFigureOut">
              <a:rPr lang="en-US" smtClean="0"/>
              <a:t>9/11/2015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83F36B-6712-1340-9239-085DE1611C66}" type="slidenum">
              <a:rPr lang="en-US" smtClean="0"/>
              <a:t>‹#›</a:t>
            </a:fld>
            <a:endParaRPr lang="en-US"/>
          </a:p>
        </p:txBody>
      </p:sp>
    </p:spTree>
    <p:extLst>
      <p:ext uri="{BB962C8B-B14F-4D97-AF65-F5344CB8AC3E}">
        <p14:creationId xmlns:p14="http://schemas.microsoft.com/office/powerpoint/2010/main" val="82609625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You don't notice it, of course, but while you're asleep, your brain is still active. </a:t>
            </a:r>
            <a:endParaRPr lang="en-US" dirty="0"/>
          </a:p>
        </p:txBody>
      </p:sp>
      <p:sp>
        <p:nvSpPr>
          <p:cNvPr id="4" name="Slide Number Placeholder 3"/>
          <p:cNvSpPr>
            <a:spLocks noGrp="1"/>
          </p:cNvSpPr>
          <p:nvPr>
            <p:ph type="sldNum" sz="quarter" idx="10"/>
          </p:nvPr>
        </p:nvSpPr>
        <p:spPr/>
        <p:txBody>
          <a:bodyPr/>
          <a:lstStyle/>
          <a:p>
            <a:fld id="{CD83F36B-6712-1340-9239-085DE1611C66}" type="slidenum">
              <a:rPr lang="en-US" smtClean="0"/>
              <a:t>2</a:t>
            </a:fld>
            <a:endParaRPr lang="en-US"/>
          </a:p>
        </p:txBody>
      </p:sp>
    </p:spTree>
    <p:extLst>
      <p:ext uri="{BB962C8B-B14F-4D97-AF65-F5344CB8AC3E}">
        <p14:creationId xmlns:p14="http://schemas.microsoft.com/office/powerpoint/2010/main" val="27397474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As people sleep, their brains pass through five stages of sleep. Together, stages 1, 2, 3, 4, and REM (rapid eye movement) sleep make up a sleep cycle. One complete sleep cycle lasts about 90 to 100 minutes. So during an average night's sleep, a person will experience about four or five cycles of sleep.</a:t>
            </a:r>
          </a:p>
        </p:txBody>
      </p:sp>
      <p:sp>
        <p:nvSpPr>
          <p:cNvPr id="4" name="Slide Number Placeholder 3"/>
          <p:cNvSpPr>
            <a:spLocks noGrp="1"/>
          </p:cNvSpPr>
          <p:nvPr>
            <p:ph type="sldNum" sz="quarter" idx="10"/>
          </p:nvPr>
        </p:nvSpPr>
        <p:spPr/>
        <p:txBody>
          <a:bodyPr/>
          <a:lstStyle/>
          <a:p>
            <a:fld id="{CD83F36B-6712-1340-9239-085DE1611C66}" type="slidenum">
              <a:rPr lang="en-US" smtClean="0"/>
              <a:t>3</a:t>
            </a:fld>
            <a:endParaRPr lang="en-US"/>
          </a:p>
        </p:txBody>
      </p:sp>
    </p:spTree>
    <p:extLst>
      <p:ext uri="{BB962C8B-B14F-4D97-AF65-F5344CB8AC3E}">
        <p14:creationId xmlns:p14="http://schemas.microsoft.com/office/powerpoint/2010/main" val="16363361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Stages 1 and 2 are periods of light sleep from which a person can easily be awakened. During these stages, eye movements slow down and eventually stop, heart and breathing rates slow down, and body temperature decreases. Stages 3 and 4 are deep sleep stages. It's more difficult to awaken someone during these stages, and when awakened, a person will often feel groggy and disoriented for a few minutes. Stages 3 and 4 are the most refreshing of the sleep stages — it is this type of sleep that we crave when we are very tired.</a:t>
            </a:r>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Stages 1 and 2 are periods of light sleep from which a person can easily be awakened. During these stages, eye movements slow down and eventually stop, heart and breathing rates slow down, and body temperature decreases. Stages 3 and 4 are deep sleep stages. It's more difficult to awaken someone during these stages, and when awakened, a person will often feel groggy and disoriented for a few minutes. Stages 3 and 4 are the most refreshing of the sleep stages — it is this type of sleep that we crave when we are very tired.</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CD83F36B-6712-1340-9239-085DE1611C66}" type="slidenum">
              <a:rPr lang="en-US" smtClean="0"/>
              <a:t>4</a:t>
            </a:fld>
            <a:endParaRPr lang="en-US"/>
          </a:p>
        </p:txBody>
      </p:sp>
    </p:spTree>
    <p:extLst>
      <p:ext uri="{BB962C8B-B14F-4D97-AF65-F5344CB8AC3E}">
        <p14:creationId xmlns:p14="http://schemas.microsoft.com/office/powerpoint/2010/main" val="7357181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final stage of the sleep cycle is known as REM sleep because of the rapid eye movements that occur during this stage. During REM sleep, other physical changes take place — breathing becomes rapid, the heart beats faster, and the limb muscles don't move. This is the stage of sleep when a person has the most vivid dreams. S</a:t>
            </a:r>
            <a:r>
              <a:rPr lang="en-US" sz="1200" kern="1200" dirty="0" smtClean="0">
                <a:solidFill>
                  <a:schemeClr val="tx1"/>
                </a:solidFill>
                <a:latin typeface="+mn-lt"/>
                <a:ea typeface="+mn-ea"/>
                <a:cs typeface="+mn-cs"/>
              </a:rPr>
              <a:t>leep researchers think  that the paralysis of the large muscles occurs to keep people from acting out their dreams. REM sleep is sometimes called paradoxical sleep, due to the contrast between the high brain activity and the physical immobility of the sleeper. During the first cycle, REM sleep might be only 10 minutes long, while during the last cycle it might stretch to 90 minutes.</a:t>
            </a:r>
          </a:p>
          <a:p>
            <a:r>
              <a:rPr lang="en-US" sz="1200" kern="1200" dirty="0" smtClean="0">
                <a:solidFill>
                  <a:schemeClr val="tx1"/>
                </a:solidFill>
                <a:latin typeface="+mn-lt"/>
                <a:ea typeface="+mn-ea"/>
                <a:cs typeface="+mn-cs"/>
              </a:rPr>
              <a:t>The duration of REM sleep is affected by physical and psychological factors, as is the quickness of its onset. People who are depressed have shorter REM stages than normal.</a:t>
            </a:r>
          </a:p>
          <a:p>
            <a:r>
              <a:rPr lang="en-US" sz="1200" kern="1200" dirty="0" smtClean="0">
                <a:solidFill>
                  <a:schemeClr val="tx1"/>
                </a:solidFill>
                <a:latin typeface="+mn-lt"/>
                <a:ea typeface="+mn-ea"/>
                <a:cs typeface="+mn-cs"/>
              </a:rPr>
              <a:t> REM has been shown to have links to memory consolidation and to learning. People who are deprived of REM sleep through sleep deprivation might have problems remembering. They also might have trouble learning new things.</a:t>
            </a: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D83F36B-6712-1340-9239-085DE1611C66}" type="slidenum">
              <a:rPr lang="en-US" smtClean="0"/>
              <a:t>5</a:t>
            </a:fld>
            <a:endParaRPr lang="en-US"/>
          </a:p>
        </p:txBody>
      </p:sp>
    </p:spTree>
    <p:extLst>
      <p:ext uri="{BB962C8B-B14F-4D97-AF65-F5344CB8AC3E}">
        <p14:creationId xmlns:p14="http://schemas.microsoft.com/office/powerpoint/2010/main" val="2841814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nchor="t">
            <a:normAutofit/>
          </a:bodyPr>
          <a:lstStyle>
            <a:lvl1pPr marL="0" indent="0" algn="ctr">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9/11/2015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36636D-D922-432D-A958-524484B5923D}" type="datetimeFigureOut">
              <a:rPr lang="en-US" smtClean="0"/>
              <a:pPr/>
              <a:t>9/11/2015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9/11/2015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9/11/2015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36636D-D922-432D-A958-524484B5923D}" type="datetimeFigureOut">
              <a:rPr lang="en-US" smtClean="0"/>
              <a:pPr/>
              <a:t>9/11/2015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36636D-D922-432D-A958-524484B5923D}" type="datetimeFigureOut">
              <a:rPr lang="en-US" smtClean="0"/>
              <a:pPr/>
              <a:t>9/11/2015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36636D-D922-432D-A958-524484B5923D}" type="datetimeFigureOut">
              <a:rPr lang="en-US" smtClean="0"/>
              <a:pPr/>
              <a:t>9/11/2015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36636D-D922-432D-A958-524484B5923D}" type="datetimeFigureOut">
              <a:rPr lang="en-US" smtClean="0"/>
              <a:pPr/>
              <a:t>9/11/2015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6636D-D922-432D-A958-524484B5923D}" type="datetimeFigureOut">
              <a:rPr lang="en-US" smtClean="0"/>
              <a:pPr/>
              <a:t>9/11/2015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smtClean="0"/>
              <a:pPr/>
              <a:t>9/11/2015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nchor="t"/>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smtClean="0"/>
              <a:pPr/>
              <a:t>9/11/2015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11430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36636D-D922-432D-A958-524484B5923D}" type="datetimeFigureOut">
              <a:rPr lang="en-US" smtClean="0"/>
              <a:pPr/>
              <a:t>9/11/2015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28FB93-0A08-4E7D-8E63-9EFA29F1E093}"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0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50000"/>
        </a:lnSpc>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lnSpc>
          <a:spcPct val="150000"/>
        </a:lnSpc>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50000"/>
        </a:lnSpc>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Anatomy of Sleep</a:t>
            </a:r>
            <a:endParaRPr lang="en-US" dirty="0"/>
          </a:p>
        </p:txBody>
      </p:sp>
      <p:sp>
        <p:nvSpPr>
          <p:cNvPr id="3" name="Subtitle 2"/>
          <p:cNvSpPr>
            <a:spLocks noGrp="1"/>
          </p:cNvSpPr>
          <p:nvPr>
            <p:ph type="subTitle" idx="1"/>
          </p:nvPr>
        </p:nvSpPr>
        <p:spPr/>
        <p:txBody>
          <a:bodyPr/>
          <a:lstStyle/>
          <a:p>
            <a:r>
              <a:rPr lang="en-US" dirty="0" smtClean="0"/>
              <a:t>ZZZZZZZZZZZZZZZZ</a:t>
            </a:r>
            <a:endParaRPr lang="en-US" dirty="0"/>
          </a:p>
        </p:txBody>
      </p:sp>
    </p:spTree>
    <p:extLst>
      <p:ext uri="{BB962C8B-B14F-4D97-AF65-F5344CB8AC3E}">
        <p14:creationId xmlns:p14="http://schemas.microsoft.com/office/powerpoint/2010/main" val="40649510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58090"/>
            <a:ext cx="8229600" cy="1001781"/>
          </a:xfrm>
        </p:spPr>
        <p:txBody>
          <a:bodyPr/>
          <a:lstStyle/>
          <a:p>
            <a:r>
              <a:rPr lang="en-US" dirty="0" smtClean="0"/>
              <a:t>Did you know…..?</a:t>
            </a:r>
            <a:endParaRPr lang="en-US" dirty="0"/>
          </a:p>
        </p:txBody>
      </p:sp>
      <p:sp>
        <p:nvSpPr>
          <p:cNvPr id="3" name="Content Placeholder 2"/>
          <p:cNvSpPr>
            <a:spLocks noGrp="1"/>
          </p:cNvSpPr>
          <p:nvPr>
            <p:ph idx="1"/>
          </p:nvPr>
        </p:nvSpPr>
        <p:spPr>
          <a:xfrm>
            <a:off x="457200" y="2249433"/>
            <a:ext cx="8229600" cy="3229193"/>
          </a:xfrm>
        </p:spPr>
        <p:txBody>
          <a:bodyPr>
            <a:normAutofit/>
          </a:bodyPr>
          <a:lstStyle/>
          <a:p>
            <a:pPr marL="0" indent="0" algn="ctr">
              <a:buNone/>
            </a:pPr>
            <a:r>
              <a:rPr lang="en-US" sz="4000" dirty="0" smtClean="0">
                <a:latin typeface="Arial Black"/>
                <a:cs typeface="Arial Black"/>
              </a:rPr>
              <a:t>The body </a:t>
            </a:r>
            <a:r>
              <a:rPr lang="en-US" sz="4000" dirty="0">
                <a:latin typeface="Arial Black"/>
                <a:cs typeface="Arial Black"/>
              </a:rPr>
              <a:t>rests during </a:t>
            </a:r>
            <a:r>
              <a:rPr lang="en-US" sz="4000" dirty="0" smtClean="0">
                <a:latin typeface="Arial Black"/>
                <a:cs typeface="Arial Black"/>
              </a:rPr>
              <a:t>sleep.</a:t>
            </a:r>
          </a:p>
          <a:p>
            <a:pPr marL="0" indent="0" algn="ctr">
              <a:buNone/>
            </a:pPr>
            <a:r>
              <a:rPr lang="en-US" sz="4000" dirty="0" smtClean="0">
                <a:latin typeface="Arial Black"/>
                <a:cs typeface="Arial Black"/>
              </a:rPr>
              <a:t> </a:t>
            </a:r>
            <a:r>
              <a:rPr lang="en-US" sz="4000" dirty="0">
                <a:latin typeface="Arial Black"/>
                <a:cs typeface="Arial Black"/>
              </a:rPr>
              <a:t>T</a:t>
            </a:r>
            <a:r>
              <a:rPr lang="en-US" sz="4000" dirty="0" smtClean="0">
                <a:latin typeface="Arial Black"/>
                <a:cs typeface="Arial Black"/>
              </a:rPr>
              <a:t>he </a:t>
            </a:r>
            <a:r>
              <a:rPr lang="en-US" sz="4000" dirty="0">
                <a:latin typeface="Arial Black"/>
                <a:cs typeface="Arial Black"/>
              </a:rPr>
              <a:t>b</a:t>
            </a:r>
            <a:r>
              <a:rPr lang="en-US" sz="4000" dirty="0" smtClean="0">
                <a:latin typeface="Arial Black"/>
                <a:cs typeface="Arial Black"/>
              </a:rPr>
              <a:t>rain </a:t>
            </a:r>
            <a:r>
              <a:rPr lang="en-US" sz="4000" dirty="0">
                <a:latin typeface="Arial Black"/>
                <a:cs typeface="Arial Black"/>
              </a:rPr>
              <a:t>remains </a:t>
            </a:r>
            <a:r>
              <a:rPr lang="en-US" sz="4000" dirty="0" smtClean="0">
                <a:latin typeface="Arial Black"/>
                <a:cs typeface="Arial Black"/>
              </a:rPr>
              <a:t>active. </a:t>
            </a:r>
            <a:r>
              <a:rPr lang="en-US" dirty="0"/>
              <a:t> </a:t>
            </a:r>
          </a:p>
        </p:txBody>
      </p:sp>
      <p:sp>
        <p:nvSpPr>
          <p:cNvPr id="4" name="TextBox 3"/>
          <p:cNvSpPr txBox="1"/>
          <p:nvPr/>
        </p:nvSpPr>
        <p:spPr>
          <a:xfrm>
            <a:off x="4051172" y="2854985"/>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9739816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Sleep  =</a:t>
            </a:r>
            <a:endParaRPr lang="en-US" dirty="0"/>
          </a:p>
        </p:txBody>
      </p:sp>
      <p:sp>
        <p:nvSpPr>
          <p:cNvPr id="3" name="Content Placeholder 2"/>
          <p:cNvSpPr>
            <a:spLocks noGrp="1"/>
          </p:cNvSpPr>
          <p:nvPr>
            <p:ph idx="1"/>
          </p:nvPr>
        </p:nvSpPr>
        <p:spPr/>
        <p:txBody>
          <a:bodyPr>
            <a:normAutofit/>
          </a:bodyPr>
          <a:lstStyle/>
          <a:p>
            <a:r>
              <a:rPr lang="en-US" sz="4400" dirty="0" smtClean="0"/>
              <a:t>Two </a:t>
            </a:r>
            <a:r>
              <a:rPr lang="en-US" sz="4400" dirty="0"/>
              <a:t>sleep </a:t>
            </a:r>
            <a:r>
              <a:rPr lang="en-US" sz="4400" dirty="0" smtClean="0"/>
              <a:t>states and  5 stages</a:t>
            </a:r>
          </a:p>
          <a:p>
            <a:r>
              <a:rPr lang="en-US" sz="4400" dirty="0"/>
              <a:t>non-</a:t>
            </a:r>
            <a:r>
              <a:rPr lang="en-US" sz="4400" dirty="0" smtClean="0"/>
              <a:t>REM &amp; REM </a:t>
            </a:r>
            <a:r>
              <a:rPr lang="en-US" sz="4400" dirty="0"/>
              <a:t>(rapid eye movement) </a:t>
            </a:r>
            <a:r>
              <a:rPr lang="en-US" sz="4400" dirty="0" smtClean="0"/>
              <a:t> </a:t>
            </a:r>
          </a:p>
          <a:p>
            <a:r>
              <a:rPr lang="en-US" sz="4400" dirty="0" smtClean="0"/>
              <a:t>90-100 minute cycles</a:t>
            </a:r>
            <a:endParaRPr lang="en-US" sz="4400" dirty="0"/>
          </a:p>
        </p:txBody>
      </p:sp>
    </p:spTree>
    <p:extLst>
      <p:ext uri="{BB962C8B-B14F-4D97-AF65-F5344CB8AC3E}">
        <p14:creationId xmlns:p14="http://schemas.microsoft.com/office/powerpoint/2010/main" val="24216631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dirty="0"/>
              <a:t>Non-REM sleep </a:t>
            </a:r>
          </a:p>
        </p:txBody>
      </p:sp>
      <p:sp>
        <p:nvSpPr>
          <p:cNvPr id="3" name="Content Placeholder 2"/>
          <p:cNvSpPr>
            <a:spLocks noGrp="1"/>
          </p:cNvSpPr>
          <p:nvPr>
            <p:ph idx="1"/>
          </p:nvPr>
        </p:nvSpPr>
        <p:spPr>
          <a:xfrm>
            <a:off x="457200" y="850198"/>
            <a:ext cx="8229600" cy="5275966"/>
          </a:xfrm>
        </p:spPr>
        <p:txBody>
          <a:bodyPr>
            <a:normAutofit lnSpcReduction="10000"/>
          </a:bodyPr>
          <a:lstStyle/>
          <a:p>
            <a:r>
              <a:rPr lang="en-US" dirty="0" smtClean="0"/>
              <a:t>First four stages </a:t>
            </a:r>
          </a:p>
          <a:p>
            <a:r>
              <a:rPr lang="en-US" dirty="0"/>
              <a:t>S</a:t>
            </a:r>
            <a:r>
              <a:rPr lang="en-US" dirty="0" smtClean="0"/>
              <a:t>tage one &amp;  two- drowsiness</a:t>
            </a:r>
            <a:r>
              <a:rPr lang="en-US" dirty="0"/>
              <a:t>, </a:t>
            </a:r>
            <a:r>
              <a:rPr lang="en-US" dirty="0" smtClean="0"/>
              <a:t> </a:t>
            </a:r>
            <a:r>
              <a:rPr lang="en-US" dirty="0"/>
              <a:t>easily </a:t>
            </a:r>
            <a:r>
              <a:rPr lang="en-US" dirty="0" smtClean="0"/>
              <a:t>awakened</a:t>
            </a:r>
          </a:p>
          <a:p>
            <a:r>
              <a:rPr lang="en-US" dirty="0" smtClean="0"/>
              <a:t> “Deep </a:t>
            </a:r>
            <a:r>
              <a:rPr lang="en-US" dirty="0"/>
              <a:t>sleep" stages three and </a:t>
            </a:r>
            <a:r>
              <a:rPr lang="en-US" dirty="0" smtClean="0"/>
              <a:t>four- </a:t>
            </a:r>
            <a:r>
              <a:rPr lang="en-US" dirty="0"/>
              <a:t>when awakenings are more difficult ;</a:t>
            </a:r>
            <a:r>
              <a:rPr lang="en-US" dirty="0" smtClean="0"/>
              <a:t>where </a:t>
            </a:r>
            <a:r>
              <a:rPr lang="en-US" dirty="0"/>
              <a:t>the most positive and restorative effects of sleep occur </a:t>
            </a:r>
          </a:p>
        </p:txBody>
      </p:sp>
    </p:spTree>
    <p:extLst>
      <p:ext uri="{BB962C8B-B14F-4D97-AF65-F5344CB8AC3E}">
        <p14:creationId xmlns:p14="http://schemas.microsoft.com/office/powerpoint/2010/main" val="5248056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Stage</a:t>
            </a:r>
            <a:endParaRPr lang="en-US" dirty="0"/>
          </a:p>
        </p:txBody>
      </p:sp>
      <p:sp>
        <p:nvSpPr>
          <p:cNvPr id="3" name="Content Placeholder 2"/>
          <p:cNvSpPr>
            <a:spLocks noGrp="1"/>
          </p:cNvSpPr>
          <p:nvPr>
            <p:ph idx="1"/>
          </p:nvPr>
        </p:nvSpPr>
        <p:spPr/>
        <p:txBody>
          <a:bodyPr/>
          <a:lstStyle/>
          <a:p>
            <a:r>
              <a:rPr lang="en-US" dirty="0"/>
              <a:t>REM sleep -</a:t>
            </a:r>
            <a:r>
              <a:rPr lang="en-US" dirty="0" smtClean="0"/>
              <a:t> </a:t>
            </a:r>
            <a:r>
              <a:rPr lang="en-US" dirty="0"/>
              <a:t>active sleep where dreams occur, breathing </a:t>
            </a:r>
            <a:r>
              <a:rPr lang="en-US" dirty="0" smtClean="0"/>
              <a:t>, heart </a:t>
            </a:r>
            <a:r>
              <a:rPr lang="en-US" dirty="0"/>
              <a:t>rate </a:t>
            </a:r>
            <a:r>
              <a:rPr lang="en-US" dirty="0" smtClean="0"/>
              <a:t>increases </a:t>
            </a:r>
            <a:r>
              <a:rPr lang="en-US" dirty="0"/>
              <a:t>and </a:t>
            </a:r>
            <a:r>
              <a:rPr lang="en-US" dirty="0" smtClean="0"/>
              <a:t>becomes </a:t>
            </a:r>
            <a:r>
              <a:rPr lang="en-US" dirty="0"/>
              <a:t>irregular, muscles relax and eyes move back and forth under the eyelids</a:t>
            </a:r>
            <a:r>
              <a:rPr lang="en-US" dirty="0" smtClean="0"/>
              <a:t>.</a:t>
            </a:r>
            <a:endParaRPr lang="en-US" dirty="0"/>
          </a:p>
          <a:p>
            <a:endParaRPr lang="en-US" dirty="0"/>
          </a:p>
        </p:txBody>
      </p:sp>
    </p:spTree>
    <p:extLst>
      <p:ext uri="{BB962C8B-B14F-4D97-AF65-F5344CB8AC3E}">
        <p14:creationId xmlns:p14="http://schemas.microsoft.com/office/powerpoint/2010/main" val="16363790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dirty="0"/>
              <a:t>Research shows </a:t>
            </a:r>
            <a:br>
              <a:rPr lang="en-US" sz="5400" dirty="0"/>
            </a:br>
            <a:endParaRPr lang="en-US" dirty="0"/>
          </a:p>
        </p:txBody>
      </p:sp>
      <p:sp>
        <p:nvSpPr>
          <p:cNvPr id="3" name="Content Placeholder 2"/>
          <p:cNvSpPr>
            <a:spLocks noGrp="1"/>
          </p:cNvSpPr>
          <p:nvPr>
            <p:ph idx="1"/>
          </p:nvPr>
        </p:nvSpPr>
        <p:spPr/>
        <p:txBody>
          <a:bodyPr>
            <a:normAutofit/>
          </a:bodyPr>
          <a:lstStyle/>
          <a:p>
            <a:pPr marL="0" indent="0">
              <a:buNone/>
            </a:pPr>
            <a:r>
              <a:rPr lang="en-US" sz="4000" dirty="0"/>
              <a:t>T</a:t>
            </a:r>
            <a:r>
              <a:rPr lang="en-US" sz="4000" dirty="0" smtClean="0"/>
              <a:t>eens </a:t>
            </a:r>
            <a:r>
              <a:rPr lang="en-US" sz="4000" dirty="0"/>
              <a:t>need 8½ </a:t>
            </a:r>
            <a:r>
              <a:rPr lang="en-US" sz="4000" dirty="0" smtClean="0"/>
              <a:t>- 9 </a:t>
            </a:r>
            <a:r>
              <a:rPr lang="en-US" sz="4000" dirty="0"/>
              <a:t>hours of sleep a night </a:t>
            </a:r>
            <a:r>
              <a:rPr lang="en-US" sz="4000" dirty="0" smtClean="0"/>
              <a:t>…</a:t>
            </a:r>
          </a:p>
          <a:p>
            <a:pPr marL="0" indent="0">
              <a:buNone/>
            </a:pPr>
            <a:r>
              <a:rPr lang="en-US" sz="4000" dirty="0" smtClean="0"/>
              <a:t>				DO  THE MATH !</a:t>
            </a:r>
            <a:endParaRPr lang="en-US" sz="4000" dirty="0"/>
          </a:p>
        </p:txBody>
      </p:sp>
    </p:spTree>
    <p:extLst>
      <p:ext uri="{BB962C8B-B14F-4D97-AF65-F5344CB8AC3E}">
        <p14:creationId xmlns:p14="http://schemas.microsoft.com/office/powerpoint/2010/main" val="32658388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It’s not all your fault…</a:t>
            </a:r>
            <a:endParaRPr lang="en-US" dirty="0"/>
          </a:p>
        </p:txBody>
      </p:sp>
      <p:sp>
        <p:nvSpPr>
          <p:cNvPr id="3" name="Content Placeholder 2"/>
          <p:cNvSpPr>
            <a:spLocks noGrp="1"/>
          </p:cNvSpPr>
          <p:nvPr>
            <p:ph idx="1"/>
          </p:nvPr>
        </p:nvSpPr>
        <p:spPr/>
        <p:txBody>
          <a:bodyPr>
            <a:normAutofit/>
          </a:bodyPr>
          <a:lstStyle/>
          <a:p>
            <a:r>
              <a:rPr lang="en-US" dirty="0" smtClean="0"/>
              <a:t>Your brain </a:t>
            </a:r>
            <a:r>
              <a:rPr lang="en-US" dirty="0"/>
              <a:t>naturally </a:t>
            </a:r>
            <a:r>
              <a:rPr lang="en-US" dirty="0" smtClean="0"/>
              <a:t> changes during adolescence:  </a:t>
            </a:r>
            <a:r>
              <a:rPr lang="en-US" dirty="0"/>
              <a:t>the body's circadian rhythm (sort of like an internal biological clock) is reset, telling  </a:t>
            </a:r>
            <a:r>
              <a:rPr lang="en-US" dirty="0" smtClean="0"/>
              <a:t>you </a:t>
            </a:r>
            <a:r>
              <a:rPr lang="en-US" dirty="0"/>
              <a:t>to fall asleep later at night and wake up later in the </a:t>
            </a:r>
            <a:r>
              <a:rPr lang="en-US" dirty="0" smtClean="0"/>
              <a:t>morning. </a:t>
            </a:r>
            <a:endParaRPr lang="en-US" dirty="0"/>
          </a:p>
        </p:txBody>
      </p:sp>
    </p:spTree>
    <p:extLst>
      <p:ext uri="{BB962C8B-B14F-4D97-AF65-F5344CB8AC3E}">
        <p14:creationId xmlns:p14="http://schemas.microsoft.com/office/powerpoint/2010/main" val="40591784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06419"/>
            <a:ext cx="8229600" cy="2689947"/>
          </a:xfrm>
        </p:spPr>
        <p:txBody>
          <a:bodyPr/>
          <a:lstStyle/>
          <a:p>
            <a:r>
              <a:rPr lang="en-US" dirty="0" smtClean="0"/>
              <a:t>So… What’s a Body to Do?</a:t>
            </a:r>
            <a:endParaRPr lang="en-US" dirty="0"/>
          </a:p>
        </p:txBody>
      </p:sp>
      <p:pic>
        <p:nvPicPr>
          <p:cNvPr id="4" name="Picture 3"/>
          <p:cNvPicPr>
            <a:picLocks noChangeAspect="1"/>
          </p:cNvPicPr>
          <p:nvPr/>
        </p:nvPicPr>
        <p:blipFill>
          <a:blip r:embed="rId2"/>
          <a:stretch>
            <a:fillRect/>
          </a:stretch>
        </p:blipFill>
        <p:spPr>
          <a:xfrm>
            <a:off x="1765300" y="2686252"/>
            <a:ext cx="5702300" cy="3708813"/>
          </a:xfrm>
          <a:prstGeom prst="rect">
            <a:avLst/>
          </a:prstGeom>
          <a:ln w="47625">
            <a:solidFill>
              <a:schemeClr val="accent6">
                <a:lumMod val="60000"/>
                <a:lumOff val="40000"/>
              </a:schemeClr>
            </a:solidFill>
            <a:prstDash val="sysDash"/>
          </a:ln>
        </p:spPr>
      </p:pic>
    </p:spTree>
    <p:extLst>
      <p:ext uri="{BB962C8B-B14F-4D97-AF65-F5344CB8AC3E}">
        <p14:creationId xmlns:p14="http://schemas.microsoft.com/office/powerpoint/2010/main" val="494194079"/>
      </p:ext>
    </p:extLst>
  </p:cSld>
  <p:clrMapOvr>
    <a:masterClrMapping/>
  </p:clrMapOvr>
  <p:timing>
    <p:tnLst>
      <p:par>
        <p:cTn id="1" dur="indefinite" restart="never" nodeType="tmRoot"/>
      </p:par>
    </p:tnLst>
  </p:timing>
</p:sld>
</file>

<file path=ppt/theme/theme1.xml><?xml version="1.0" encoding="utf-8"?>
<a:theme xmlns:a="http://schemas.openxmlformats.org/drawingml/2006/main" name="Twilight">
  <a:themeElements>
    <a:clrScheme name="Twilight">
      <a:dk1>
        <a:sysClr val="windowText" lastClr="000000"/>
      </a:dk1>
      <a:lt1>
        <a:sysClr val="window" lastClr="FFFFFF"/>
      </a:lt1>
      <a:dk2>
        <a:srgbClr val="24213E"/>
      </a:dk2>
      <a:lt2>
        <a:srgbClr val="E9EAF0"/>
      </a:lt2>
      <a:accent1>
        <a:srgbClr val="E8BC4A"/>
      </a:accent1>
      <a:accent2>
        <a:srgbClr val="83C1C6"/>
      </a:accent2>
      <a:accent3>
        <a:srgbClr val="E78D35"/>
      </a:accent3>
      <a:accent4>
        <a:srgbClr val="909CE1"/>
      </a:accent4>
      <a:accent5>
        <a:srgbClr val="839C41"/>
      </a:accent5>
      <a:accent6>
        <a:srgbClr val="CC5439"/>
      </a:accent6>
      <a:hlink>
        <a:srgbClr val="1C6CF1"/>
      </a:hlink>
      <a:folHlink>
        <a:srgbClr val="C649E0"/>
      </a:folHlink>
    </a:clrScheme>
    <a:fontScheme name="Twilight">
      <a:maj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wi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fov="600000">
              <a:rot lat="0" lon="0" rev="0"/>
            </a:camera>
            <a:lightRig rig="threePt" dir="t">
              <a:rot lat="0" lon="0" rev="1200000"/>
            </a:lightRig>
          </a:scene3d>
          <a:sp3d>
            <a:bevelT w="63500" h="25400"/>
          </a:sp3d>
        </a:effectStyle>
      </a:effectStyleLst>
      <a:bgFillStyleLst>
        <a:solidFill>
          <a:schemeClr val="phClr"/>
        </a:solidFill>
        <a:gradFill rotWithShape="1">
          <a:gsLst>
            <a:gs pos="0">
              <a:schemeClr val="bg1">
                <a:shade val="100000"/>
                <a:satMod val="300000"/>
              </a:schemeClr>
            </a:gs>
            <a:gs pos="31000">
              <a:schemeClr val="bg1">
                <a:tint val="100000"/>
                <a:satMod val="300000"/>
              </a:schemeClr>
            </a:gs>
            <a:gs pos="62000">
              <a:schemeClr val="phClr">
                <a:tint val="100000"/>
                <a:shade val="100000"/>
                <a:satMod val="100000"/>
              </a:schemeClr>
            </a:gs>
            <a:gs pos="100000">
              <a:schemeClr val="phClr">
                <a:shade val="100000"/>
                <a:hueMod val="93000"/>
                <a:satMod val="50000"/>
                <a:lumMod val="200000"/>
              </a:schemeClr>
            </a:gs>
          </a:gsLst>
          <a:lin ang="5400000" scaled="0"/>
        </a:gradFill>
        <a:gradFill rotWithShape="1">
          <a:gsLst>
            <a:gs pos="0">
              <a:schemeClr val="phClr">
                <a:tint val="100000"/>
                <a:satMod val="100000"/>
              </a:schemeClr>
            </a:gs>
            <a:gs pos="100000">
              <a:schemeClr val="phClr">
                <a:tint val="100000"/>
                <a:shade val="100000"/>
                <a:alpha val="100000"/>
                <a:hueMod val="100000"/>
                <a:satMod val="150000"/>
                <a:lumMod val="5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Twilight.thmx</Template>
  <TotalTime>193</TotalTime>
  <Words>687</Words>
  <Application>Microsoft Office PowerPoint</Application>
  <PresentationFormat>On-screen Show (4:3)</PresentationFormat>
  <Paragraphs>40</Paragraphs>
  <Slides>8</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Arial Black</vt:lpstr>
      <vt:lpstr>Calibri</vt:lpstr>
      <vt:lpstr>Corbel</vt:lpstr>
      <vt:lpstr>Twilight</vt:lpstr>
      <vt:lpstr>Anatomy of Sleep</vt:lpstr>
      <vt:lpstr>Did you know…..?</vt:lpstr>
      <vt:lpstr>Sleep  =</vt:lpstr>
      <vt:lpstr> Non-REM sleep </vt:lpstr>
      <vt:lpstr>Final Stage</vt:lpstr>
      <vt:lpstr>Research shows  </vt:lpstr>
      <vt:lpstr>It’s not all your fault…</vt:lpstr>
      <vt:lpstr>So… What’s a Body to Do?</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Anatomy of Sleep</dc:title>
  <dc:creator>Donna Breitenstein</dc:creator>
  <cp:lastModifiedBy>dcanonge</cp:lastModifiedBy>
  <cp:revision>12</cp:revision>
  <cp:lastPrinted>2012-07-08T19:35:59Z</cp:lastPrinted>
  <dcterms:created xsi:type="dcterms:W3CDTF">2012-07-08T16:00:09Z</dcterms:created>
  <dcterms:modified xsi:type="dcterms:W3CDTF">2015-09-11T13:22:38Z</dcterms:modified>
</cp:coreProperties>
</file>